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  <p:sldMasterId id="2147483673" r:id="rId5"/>
    <p:sldMasterId id="2147484922" r:id="rId6"/>
    <p:sldMasterId id="2147483675" r:id="rId7"/>
    <p:sldMasterId id="2147483677" r:id="rId8"/>
    <p:sldMasterId id="2147484920" r:id="rId9"/>
    <p:sldMasterId id="2147484924" r:id="rId10"/>
  </p:sldMasterIdLst>
  <p:notesMasterIdLst>
    <p:notesMasterId r:id="rId20"/>
  </p:notesMasterIdLst>
  <p:handoutMasterIdLst>
    <p:handoutMasterId r:id="rId21"/>
  </p:handoutMasterIdLst>
  <p:sldIdLst>
    <p:sldId id="428" r:id="rId11"/>
    <p:sldId id="1011" r:id="rId12"/>
    <p:sldId id="1013" r:id="rId13"/>
    <p:sldId id="1015" r:id="rId14"/>
    <p:sldId id="1016" r:id="rId15"/>
    <p:sldId id="1012" r:id="rId16"/>
    <p:sldId id="1017" r:id="rId17"/>
    <p:sldId id="1018" r:id="rId18"/>
    <p:sldId id="1020" r:id="rId19"/>
  </p:sldIdLst>
  <p:sldSz cx="9906000" cy="6858000" type="A4"/>
  <p:notesSz cx="10021888" cy="688975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10">
          <p15:clr>
            <a:srgbClr val="A4A3A4"/>
          </p15:clr>
        </p15:guide>
        <p15:guide id="2" orient="horz" pos="3980">
          <p15:clr>
            <a:srgbClr val="A4A3A4"/>
          </p15:clr>
        </p15:guide>
        <p15:guide id="3" pos="3119">
          <p15:clr>
            <a:srgbClr val="A4A3A4"/>
          </p15:clr>
        </p15:guide>
        <p15:guide id="4" pos="125">
          <p15:clr>
            <a:srgbClr val="A4A3A4"/>
          </p15:clr>
        </p15:guide>
        <p15:guide id="5" pos="61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7D653"/>
    <a:srgbClr val="0000FF"/>
    <a:srgbClr val="FF0000"/>
    <a:srgbClr val="FF7F3F"/>
    <a:srgbClr val="000099"/>
    <a:srgbClr val="FF4337"/>
    <a:srgbClr val="007AC2"/>
    <a:srgbClr val="FCD470"/>
    <a:srgbClr val="FFB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88" autoAdjust="0"/>
    <p:restoredTop sz="92132" autoAdjust="0"/>
  </p:normalViewPr>
  <p:slideViewPr>
    <p:cSldViewPr snapToGrid="0">
      <p:cViewPr varScale="1">
        <p:scale>
          <a:sx n="105" d="100"/>
          <a:sy n="105" d="100"/>
        </p:scale>
        <p:origin x="1860" y="78"/>
      </p:cViewPr>
      <p:guideLst>
        <p:guide orient="horz" pos="4010"/>
        <p:guide orient="horz" pos="3980"/>
        <p:guide pos="3119"/>
        <p:guide pos="125"/>
        <p:guide pos="61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0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76880" y="1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C6AA21-44FC-45AD-813E-1D8D151E6BC0}" type="datetimeFigureOut">
              <a:rPr lang="ko-KR" altLang="en-US"/>
              <a:pPr>
                <a:defRPr/>
              </a:pPr>
              <a:t>2020-11-13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43816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76880" y="6543816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7F8B08-8236-48AD-AC11-5F13ED650546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40340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76880" y="1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fld id="{68E831C7-A982-4EC4-A3FA-126C48FE4432}" type="datetimeFigureOut">
              <a:rPr lang="ko-KR" altLang="en-US"/>
              <a:pPr>
                <a:defRPr/>
              </a:pPr>
              <a:t>2020-11-13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44838" y="515938"/>
            <a:ext cx="373221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5" tIns="46227" rIns="92455" bIns="46227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01709" y="3272713"/>
            <a:ext cx="8018471" cy="3100549"/>
          </a:xfrm>
          <a:prstGeom prst="rect">
            <a:avLst/>
          </a:prstGeom>
        </p:spPr>
        <p:txBody>
          <a:bodyPr vert="horz" lIns="92455" tIns="46227" rIns="92455" bIns="46227" rtlCol="0"/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43816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76880" y="6543816"/>
            <a:ext cx="4343406" cy="344327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>
                <a:ea typeface="굴림" pitchFamily="50" charset="-127"/>
              </a:defRPr>
            </a:lvl1pPr>
          </a:lstStyle>
          <a:p>
            <a:pPr>
              <a:defRPr/>
            </a:pPr>
            <a:fld id="{CB091724-5D2E-4CF1-B279-ED46EE09B07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8689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19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77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621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298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088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893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472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819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632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066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31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1617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1985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80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97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18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6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67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418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39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직선 화살표 연결선 2"/>
          <p:cNvCxnSpPr/>
          <p:nvPr userDrawn="1"/>
        </p:nvCxnSpPr>
        <p:spPr>
          <a:xfrm flipH="1">
            <a:off x="4970198" y="3187700"/>
            <a:ext cx="4727710" cy="0"/>
          </a:xfrm>
          <a:prstGeom prst="straightConnector1">
            <a:avLst/>
          </a:prstGeom>
          <a:ln w="3175" cap="rnd">
            <a:gradFill flip="none" rotWithShape="1">
              <a:gsLst>
                <a:gs pos="0">
                  <a:srgbClr val="000000"/>
                </a:gs>
                <a:gs pos="72000">
                  <a:srgbClr val="1428A0"/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9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8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그림 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그림 9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1138" y="276225"/>
            <a:ext cx="189547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직사각형 15"/>
          <p:cNvSpPr/>
          <p:nvPr userDrawn="1"/>
        </p:nvSpPr>
        <p:spPr>
          <a:xfrm>
            <a:off x="9659938" y="6469063"/>
            <a:ext cx="31750" cy="32067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4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직선 연결선 11"/>
          <p:cNvCxnSpPr/>
          <p:nvPr userDrawn="1"/>
        </p:nvCxnSpPr>
        <p:spPr>
          <a:xfrm>
            <a:off x="207963" y="712788"/>
            <a:ext cx="9490075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207963" y="1506538"/>
            <a:ext cx="9490075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0" y="6681788"/>
            <a:ext cx="9432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슬라이드 번호 개체 틀 1"/>
          <p:cNvSpPr txBox="1">
            <a:spLocks/>
          </p:cNvSpPr>
          <p:nvPr userDrawn="1"/>
        </p:nvSpPr>
        <p:spPr>
          <a:xfrm>
            <a:off x="9404592" y="6559550"/>
            <a:ext cx="392112" cy="315913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B0DCB1A-7AA5-4832-9945-46D154B00E11}" type="slidenum">
              <a:rPr kumimoji="0" lang="en-US" altLang="ko-KR" sz="900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ko-KR" sz="900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직사각형 13"/>
          <p:cNvSpPr/>
          <p:nvPr userDrawn="1"/>
        </p:nvSpPr>
        <p:spPr>
          <a:xfrm>
            <a:off x="204788" y="0"/>
            <a:ext cx="455612" cy="484188"/>
          </a:xfrm>
          <a:custGeom>
            <a:avLst/>
            <a:gdLst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4572000"/>
              <a:gd name="connsiteY0" fmla="*/ 0 h 6858000"/>
              <a:gd name="connsiteX1" fmla="*/ 39497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1612900 w 3949700"/>
              <a:gd name="connsiteY2" fmla="*/ 685165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330200 w 3949700"/>
              <a:gd name="connsiteY2" fmla="*/ 685800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22388 w 3972088"/>
              <a:gd name="connsiteY0" fmla="*/ 0 h 6858000"/>
              <a:gd name="connsiteX1" fmla="*/ 3972088 w 3972088"/>
              <a:gd name="connsiteY1" fmla="*/ 0 h 6858000"/>
              <a:gd name="connsiteX2" fmla="*/ 352588 w 3972088"/>
              <a:gd name="connsiteY2" fmla="*/ 6858000 h 6858000"/>
              <a:gd name="connsiteX3" fmla="*/ 0 w 3972088"/>
              <a:gd name="connsiteY3" fmla="*/ 4529399 h 6858000"/>
              <a:gd name="connsiteX4" fmla="*/ 22388 w 3972088"/>
              <a:gd name="connsiteY4" fmla="*/ 0 h 6858000"/>
              <a:gd name="connsiteX0" fmla="*/ 22388 w 3972088"/>
              <a:gd name="connsiteY0" fmla="*/ 0 h 4551787"/>
              <a:gd name="connsiteX1" fmla="*/ 3972088 w 3972088"/>
              <a:gd name="connsiteY1" fmla="*/ 0 h 4551787"/>
              <a:gd name="connsiteX2" fmla="*/ 1561663 w 3972088"/>
              <a:gd name="connsiteY2" fmla="*/ 4551787 h 4551787"/>
              <a:gd name="connsiteX3" fmla="*/ 0 w 3972088"/>
              <a:gd name="connsiteY3" fmla="*/ 4529399 h 4551787"/>
              <a:gd name="connsiteX4" fmla="*/ 22388 w 3972088"/>
              <a:gd name="connsiteY4" fmla="*/ 0 h 4551787"/>
              <a:gd name="connsiteX0" fmla="*/ 8268 w 3957968"/>
              <a:gd name="connsiteY0" fmla="*/ 0 h 4557640"/>
              <a:gd name="connsiteX1" fmla="*/ 3957968 w 3957968"/>
              <a:gd name="connsiteY1" fmla="*/ 0 h 4557640"/>
              <a:gd name="connsiteX2" fmla="*/ 1547543 w 3957968"/>
              <a:gd name="connsiteY2" fmla="*/ 4551787 h 4557640"/>
              <a:gd name="connsiteX3" fmla="*/ 0 w 3957968"/>
              <a:gd name="connsiteY3" fmla="*/ 4557640 h 4557640"/>
              <a:gd name="connsiteX4" fmla="*/ 8268 w 3957968"/>
              <a:gd name="connsiteY4" fmla="*/ 0 h 4557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7968" h="4557640">
                <a:moveTo>
                  <a:pt x="8268" y="0"/>
                </a:moveTo>
                <a:lnTo>
                  <a:pt x="3957968" y="0"/>
                </a:lnTo>
                <a:lnTo>
                  <a:pt x="1547543" y="4551787"/>
                </a:lnTo>
                <a:lnTo>
                  <a:pt x="0" y="4557640"/>
                </a:lnTo>
                <a:lnTo>
                  <a:pt x="8268" y="0"/>
                </a:lnTo>
                <a:close/>
              </a:path>
            </a:pathLst>
          </a:custGeom>
          <a:solidFill>
            <a:srgbClr val="142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prstClr val="white"/>
              </a:solidFill>
            </a:endParaRPr>
          </a:p>
        </p:txBody>
      </p:sp>
      <p:sp>
        <p:nvSpPr>
          <p:cNvPr id="1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642CA6-B534-4A80-A894-D76FBCD5F9C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2020-11-13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C01FF-6851-47C3-94B3-58F2680AC63D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5" r:id="rId1"/>
    <p:sldLayoutId id="2147484926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5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6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7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8" r:id="rId1"/>
    <p:sldLayoutId id="2147484909" r:id="rId2"/>
    <p:sldLayoutId id="2147484910" r:id="rId3"/>
    <p:sldLayoutId id="2147484911" r:id="rId4"/>
    <p:sldLayoutId id="2147484912" r:id="rId5"/>
    <p:sldLayoutId id="2147484913" r:id="rId6"/>
    <p:sldLayoutId id="2147484914" r:id="rId7"/>
    <p:sldLayoutId id="2147484915" r:id="rId8"/>
    <p:sldLayoutId id="2147484916" r:id="rId9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직선 연결선 11"/>
          <p:cNvCxnSpPr/>
          <p:nvPr userDrawn="1"/>
        </p:nvCxnSpPr>
        <p:spPr>
          <a:xfrm>
            <a:off x="207963" y="712788"/>
            <a:ext cx="9490075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207963" y="1506538"/>
            <a:ext cx="9490075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0" y="6681788"/>
            <a:ext cx="9432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슬라이드 번호 개체 틀 1"/>
          <p:cNvSpPr txBox="1">
            <a:spLocks/>
          </p:cNvSpPr>
          <p:nvPr userDrawn="1"/>
        </p:nvSpPr>
        <p:spPr>
          <a:xfrm>
            <a:off x="9404592" y="6559550"/>
            <a:ext cx="392112" cy="315913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B0DCB1A-7AA5-4832-9945-46D154B00E11}" type="slidenum">
              <a:rPr kumimoji="0" lang="en-US" altLang="ko-KR" sz="9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ko-KR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11" name="직사각형 13"/>
          <p:cNvSpPr/>
          <p:nvPr userDrawn="1"/>
        </p:nvSpPr>
        <p:spPr>
          <a:xfrm>
            <a:off x="204788" y="0"/>
            <a:ext cx="455612" cy="484188"/>
          </a:xfrm>
          <a:custGeom>
            <a:avLst/>
            <a:gdLst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4572000"/>
              <a:gd name="connsiteY0" fmla="*/ 0 h 6858000"/>
              <a:gd name="connsiteX1" fmla="*/ 39497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1612900 w 3949700"/>
              <a:gd name="connsiteY2" fmla="*/ 685165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330200 w 3949700"/>
              <a:gd name="connsiteY2" fmla="*/ 685800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22388 w 3972088"/>
              <a:gd name="connsiteY0" fmla="*/ 0 h 6858000"/>
              <a:gd name="connsiteX1" fmla="*/ 3972088 w 3972088"/>
              <a:gd name="connsiteY1" fmla="*/ 0 h 6858000"/>
              <a:gd name="connsiteX2" fmla="*/ 352588 w 3972088"/>
              <a:gd name="connsiteY2" fmla="*/ 6858000 h 6858000"/>
              <a:gd name="connsiteX3" fmla="*/ 0 w 3972088"/>
              <a:gd name="connsiteY3" fmla="*/ 4529399 h 6858000"/>
              <a:gd name="connsiteX4" fmla="*/ 22388 w 3972088"/>
              <a:gd name="connsiteY4" fmla="*/ 0 h 6858000"/>
              <a:gd name="connsiteX0" fmla="*/ 22388 w 3972088"/>
              <a:gd name="connsiteY0" fmla="*/ 0 h 4551787"/>
              <a:gd name="connsiteX1" fmla="*/ 3972088 w 3972088"/>
              <a:gd name="connsiteY1" fmla="*/ 0 h 4551787"/>
              <a:gd name="connsiteX2" fmla="*/ 1561663 w 3972088"/>
              <a:gd name="connsiteY2" fmla="*/ 4551787 h 4551787"/>
              <a:gd name="connsiteX3" fmla="*/ 0 w 3972088"/>
              <a:gd name="connsiteY3" fmla="*/ 4529399 h 4551787"/>
              <a:gd name="connsiteX4" fmla="*/ 22388 w 3972088"/>
              <a:gd name="connsiteY4" fmla="*/ 0 h 4551787"/>
              <a:gd name="connsiteX0" fmla="*/ 8268 w 3957968"/>
              <a:gd name="connsiteY0" fmla="*/ 0 h 4557640"/>
              <a:gd name="connsiteX1" fmla="*/ 3957968 w 3957968"/>
              <a:gd name="connsiteY1" fmla="*/ 0 h 4557640"/>
              <a:gd name="connsiteX2" fmla="*/ 1547543 w 3957968"/>
              <a:gd name="connsiteY2" fmla="*/ 4551787 h 4557640"/>
              <a:gd name="connsiteX3" fmla="*/ 0 w 3957968"/>
              <a:gd name="connsiteY3" fmla="*/ 4557640 h 4557640"/>
              <a:gd name="connsiteX4" fmla="*/ 8268 w 3957968"/>
              <a:gd name="connsiteY4" fmla="*/ 0 h 4557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7968" h="4557640">
                <a:moveTo>
                  <a:pt x="8268" y="0"/>
                </a:moveTo>
                <a:lnTo>
                  <a:pt x="3957968" y="0"/>
                </a:lnTo>
                <a:lnTo>
                  <a:pt x="1547543" y="4551787"/>
                </a:lnTo>
                <a:lnTo>
                  <a:pt x="0" y="4557640"/>
                </a:lnTo>
                <a:lnTo>
                  <a:pt x="8268" y="0"/>
                </a:lnTo>
                <a:close/>
              </a:path>
            </a:pathLst>
          </a:custGeom>
          <a:solidFill>
            <a:srgbClr val="142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1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642CA6-B534-4A80-A894-D76FBCD5F9CD}" type="datetimeFigureOut">
              <a:rPr lang="ko-KR" altLang="en-US"/>
              <a:pPr>
                <a:defRPr/>
              </a:pPr>
              <a:t>2020-11-13</a:t>
            </a:fld>
            <a:endParaRPr lang="ko-KR" altLang="en-US" dirty="0"/>
          </a:p>
        </p:txBody>
      </p:sp>
      <p:sp>
        <p:nvSpPr>
          <p:cNvPr id="1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C01FF-6851-47C3-94B3-58F2680AC63D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7" r:id="rId1"/>
    <p:sldLayoutId id="2147484918" r:id="rId2"/>
    <p:sldLayoutId id="2147484927" r:id="rId3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직선 연결선 11"/>
          <p:cNvCxnSpPr/>
          <p:nvPr userDrawn="1"/>
        </p:nvCxnSpPr>
        <p:spPr>
          <a:xfrm>
            <a:off x="207963" y="712788"/>
            <a:ext cx="9490075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207963" y="1161632"/>
            <a:ext cx="9490075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0" y="6681788"/>
            <a:ext cx="9432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슬라이드 번호 개체 틀 1"/>
          <p:cNvSpPr txBox="1">
            <a:spLocks/>
          </p:cNvSpPr>
          <p:nvPr userDrawn="1"/>
        </p:nvSpPr>
        <p:spPr>
          <a:xfrm>
            <a:off x="9404592" y="6559550"/>
            <a:ext cx="392112" cy="315913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B0DCB1A-7AA5-4832-9945-46D154B00E11}" type="slidenum">
              <a:rPr kumimoji="0" lang="en-US" altLang="ko-KR" sz="9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ko-KR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  <p:sp>
        <p:nvSpPr>
          <p:cNvPr id="11" name="직사각형 13"/>
          <p:cNvSpPr/>
          <p:nvPr userDrawn="1"/>
        </p:nvSpPr>
        <p:spPr>
          <a:xfrm>
            <a:off x="204788" y="0"/>
            <a:ext cx="455612" cy="484188"/>
          </a:xfrm>
          <a:custGeom>
            <a:avLst/>
            <a:gdLst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4572000"/>
              <a:gd name="connsiteY0" fmla="*/ 0 h 6858000"/>
              <a:gd name="connsiteX1" fmla="*/ 39497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1612900 w 3949700"/>
              <a:gd name="connsiteY2" fmla="*/ 685165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0 w 3949700"/>
              <a:gd name="connsiteY0" fmla="*/ 0 h 6858000"/>
              <a:gd name="connsiteX1" fmla="*/ 3949700 w 3949700"/>
              <a:gd name="connsiteY1" fmla="*/ 0 h 6858000"/>
              <a:gd name="connsiteX2" fmla="*/ 330200 w 3949700"/>
              <a:gd name="connsiteY2" fmla="*/ 6858000 h 6858000"/>
              <a:gd name="connsiteX3" fmla="*/ 0 w 3949700"/>
              <a:gd name="connsiteY3" fmla="*/ 6858000 h 6858000"/>
              <a:gd name="connsiteX4" fmla="*/ 0 w 3949700"/>
              <a:gd name="connsiteY4" fmla="*/ 0 h 6858000"/>
              <a:gd name="connsiteX0" fmla="*/ 22388 w 3972088"/>
              <a:gd name="connsiteY0" fmla="*/ 0 h 6858000"/>
              <a:gd name="connsiteX1" fmla="*/ 3972088 w 3972088"/>
              <a:gd name="connsiteY1" fmla="*/ 0 h 6858000"/>
              <a:gd name="connsiteX2" fmla="*/ 352588 w 3972088"/>
              <a:gd name="connsiteY2" fmla="*/ 6858000 h 6858000"/>
              <a:gd name="connsiteX3" fmla="*/ 0 w 3972088"/>
              <a:gd name="connsiteY3" fmla="*/ 4529399 h 6858000"/>
              <a:gd name="connsiteX4" fmla="*/ 22388 w 3972088"/>
              <a:gd name="connsiteY4" fmla="*/ 0 h 6858000"/>
              <a:gd name="connsiteX0" fmla="*/ 22388 w 3972088"/>
              <a:gd name="connsiteY0" fmla="*/ 0 h 4551787"/>
              <a:gd name="connsiteX1" fmla="*/ 3972088 w 3972088"/>
              <a:gd name="connsiteY1" fmla="*/ 0 h 4551787"/>
              <a:gd name="connsiteX2" fmla="*/ 1561663 w 3972088"/>
              <a:gd name="connsiteY2" fmla="*/ 4551787 h 4551787"/>
              <a:gd name="connsiteX3" fmla="*/ 0 w 3972088"/>
              <a:gd name="connsiteY3" fmla="*/ 4529399 h 4551787"/>
              <a:gd name="connsiteX4" fmla="*/ 22388 w 3972088"/>
              <a:gd name="connsiteY4" fmla="*/ 0 h 4551787"/>
              <a:gd name="connsiteX0" fmla="*/ 8268 w 3957968"/>
              <a:gd name="connsiteY0" fmla="*/ 0 h 4557640"/>
              <a:gd name="connsiteX1" fmla="*/ 3957968 w 3957968"/>
              <a:gd name="connsiteY1" fmla="*/ 0 h 4557640"/>
              <a:gd name="connsiteX2" fmla="*/ 1547543 w 3957968"/>
              <a:gd name="connsiteY2" fmla="*/ 4551787 h 4557640"/>
              <a:gd name="connsiteX3" fmla="*/ 0 w 3957968"/>
              <a:gd name="connsiteY3" fmla="*/ 4557640 h 4557640"/>
              <a:gd name="connsiteX4" fmla="*/ 8268 w 3957968"/>
              <a:gd name="connsiteY4" fmla="*/ 0 h 4557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7968" h="4557640">
                <a:moveTo>
                  <a:pt x="8268" y="0"/>
                </a:moveTo>
                <a:lnTo>
                  <a:pt x="3957968" y="0"/>
                </a:lnTo>
                <a:lnTo>
                  <a:pt x="1547543" y="4551787"/>
                </a:lnTo>
                <a:lnTo>
                  <a:pt x="0" y="4557640"/>
                </a:lnTo>
                <a:lnTo>
                  <a:pt x="8268" y="0"/>
                </a:lnTo>
                <a:close/>
              </a:path>
            </a:pathLst>
          </a:custGeom>
          <a:solidFill>
            <a:srgbClr val="142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1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642CA6-B534-4A80-A894-D76FBCD5F9CD}" type="datetimeFigureOut">
              <a:rPr lang="ko-KR" altLang="en-US"/>
              <a:pPr>
                <a:defRPr/>
              </a:pPr>
              <a:t>2020-11-13</a:t>
            </a:fld>
            <a:endParaRPr lang="ko-KR" altLang="en-US" dirty="0"/>
          </a:p>
        </p:txBody>
      </p:sp>
      <p:sp>
        <p:nvSpPr>
          <p:cNvPr id="1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EC01FF-6851-47C3-94B3-58F2680AC63D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603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9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그림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그림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99388" y="6313488"/>
            <a:ext cx="189547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제목 개체 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17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9F0E755-B1BC-465F-9976-E9D865AAD7C2}" type="datetimeFigureOut">
              <a:rPr lang="ko-KR" altLang="en-US"/>
              <a:pPr>
                <a:defRPr/>
              </a:pPr>
              <a:t>2020-11-13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189564-40D4-44CE-B1C0-67F5EB16BFE7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9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603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1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pn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10" Type="http://schemas.openxmlformats.org/officeDocument/2006/relationships/image" Target="../media/image28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10" Type="http://schemas.openxmlformats.org/officeDocument/2006/relationships/image" Target="../media/image37.jpeg"/><Relationship Id="rId4" Type="http://schemas.openxmlformats.org/officeDocument/2006/relationships/image" Target="../media/image31.jpeg"/><Relationship Id="rId9" Type="http://schemas.openxmlformats.org/officeDocument/2006/relationships/image" Target="../media/image3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고객사의 출력 환경에 맞는 최적의 프린팅 솔루션 제공,  큰 창문으로 도시가 보이는 사무실 내에 책상이 있고 벽쪽으로 삼성 복합기 제품이 보임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2511" y="3008742"/>
            <a:ext cx="6290005" cy="30429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원격관리 Print Fleet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05801" y="4239257"/>
            <a:ext cx="2288722" cy="15699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9" name="직사각형 36"/>
          <p:cNvSpPr>
            <a:spLocks noChangeArrowheads="1"/>
          </p:cNvSpPr>
          <p:nvPr/>
        </p:nvSpPr>
        <p:spPr bwMode="auto">
          <a:xfrm>
            <a:off x="93" y="6532714"/>
            <a:ext cx="9906000" cy="278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fontAlgn="auto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kumimoji="0" lang="en-US" altLang="ko-KR" sz="1200" b="1" dirty="0">
                <a:solidFill>
                  <a:prstClr val="black"/>
                </a:solidFill>
                <a:ea typeface="HY울릉도M" pitchFamily="18" charset="-127"/>
              </a:rPr>
              <a:t>2020</a:t>
            </a:r>
            <a:endParaRPr kumimoji="0" lang="ko-KR" altLang="en-US" sz="1200" b="1" dirty="0">
              <a:solidFill>
                <a:prstClr val="black"/>
              </a:solidFill>
              <a:ea typeface="HY울릉도M" pitchFamily="18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173B02-115F-454A-9DA6-86D42849483F}"/>
              </a:ext>
            </a:extLst>
          </p:cNvPr>
          <p:cNvSpPr txBox="1"/>
          <p:nvPr/>
        </p:nvSpPr>
        <p:spPr>
          <a:xfrm>
            <a:off x="1208532" y="1691640"/>
            <a:ext cx="7287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               A4</a:t>
            </a:r>
            <a:r>
              <a:rPr lang="ko-KR" altLang="en-US" sz="2800" b="1" dirty="0" err="1"/>
              <a:t>리필러</a:t>
            </a:r>
            <a:r>
              <a:rPr lang="ko-KR" altLang="en-US" sz="2800" b="1" dirty="0"/>
              <a:t> 서비스 제안서 </a:t>
            </a:r>
          </a:p>
        </p:txBody>
      </p:sp>
    </p:spTree>
    <p:extLst>
      <p:ext uri="{BB962C8B-B14F-4D97-AF65-F5344CB8AC3E}">
        <p14:creationId xmlns:p14="http://schemas.microsoft.com/office/powerpoint/2010/main" val="418279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사무환경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무엇이 문제인가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endParaRPr kumimoji="0" lang="ko-KR" altLang="en-US" sz="2100" b="1" spc="-30" dirty="0">
              <a:solidFill>
                <a:srgbClr val="1428A0"/>
              </a:solidFill>
              <a:latin typeface="맑은 고딕"/>
              <a:ea typeface="맑은 고딕"/>
            </a:endParaRPr>
          </a:p>
        </p:txBody>
      </p:sp>
      <p:sp>
        <p:nvSpPr>
          <p:cNvPr id="9" name="직사각형 72">
            <a:extLst>
              <a:ext uri="{FF2B5EF4-FFF2-40B4-BE49-F238E27FC236}">
                <a16:creationId xmlns:a16="http://schemas.microsoft.com/office/drawing/2014/main" id="{62A3AD15-7865-4299-BE99-C240517D6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" y="1620838"/>
            <a:ext cx="951230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107950" indent="-107950" fontAlgn="auto"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80000"/>
              <a:defRPr/>
            </a:pPr>
            <a:r>
              <a:rPr kumimoji="0" lang="ko-KR" altLang="en-US" sz="1300" b="1" spc="-30" dirty="0">
                <a:latin typeface="+mn-ea"/>
                <a:ea typeface="+mn-ea"/>
              </a:rPr>
              <a:t>현재 대부분의 사무실 환경은 어떠한가</a:t>
            </a:r>
            <a:r>
              <a:rPr kumimoji="0" lang="en-US" altLang="ko-KR" sz="1300" b="1" spc="-30" dirty="0">
                <a:latin typeface="+mn-ea"/>
                <a:ea typeface="+mn-ea"/>
              </a:rPr>
              <a:t>?</a:t>
            </a:r>
          </a:p>
        </p:txBody>
      </p:sp>
      <p:pic>
        <p:nvPicPr>
          <p:cNvPr id="26" name="그림 25">
            <a:extLst>
              <a:ext uri="{FF2B5EF4-FFF2-40B4-BE49-F238E27FC236}">
                <a16:creationId xmlns:a16="http://schemas.microsoft.com/office/drawing/2014/main" id="{3C33F6C2-94D6-4B95-8DCA-3C4AD311DA1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5264976" y="1907444"/>
            <a:ext cx="4224172" cy="450537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678" y="2024181"/>
            <a:ext cx="4505371" cy="46409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6677" y="6272213"/>
            <a:ext cx="4505371" cy="39290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A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복사실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환경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24377" y="6272213"/>
            <a:ext cx="4505371" cy="392906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B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복사실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환경</a:t>
            </a:r>
          </a:p>
        </p:txBody>
      </p:sp>
    </p:spTree>
    <p:extLst>
      <p:ext uri="{BB962C8B-B14F-4D97-AF65-F5344CB8AC3E}">
        <p14:creationId xmlns:p14="http://schemas.microsoft.com/office/powerpoint/2010/main" val="3424101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사무환경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, 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무엇이 문제인가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endParaRPr kumimoji="0" lang="ko-KR" altLang="en-US" sz="2100" b="1" spc="-30" dirty="0">
              <a:solidFill>
                <a:srgbClr val="1428A0"/>
              </a:solidFill>
              <a:latin typeface="맑은 고딕"/>
              <a:ea typeface="맑은 고딕"/>
            </a:endParaRPr>
          </a:p>
        </p:txBody>
      </p:sp>
      <p:sp>
        <p:nvSpPr>
          <p:cNvPr id="9" name="직사각형 72">
            <a:extLst>
              <a:ext uri="{FF2B5EF4-FFF2-40B4-BE49-F238E27FC236}">
                <a16:creationId xmlns:a16="http://schemas.microsoft.com/office/drawing/2014/main" id="{62A3AD15-7865-4299-BE99-C240517D6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7" y="1535021"/>
            <a:ext cx="9631362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07950" indent="-107950" fontAlgn="auto">
              <a:spcBef>
                <a:spcPts val="0"/>
              </a:spcBef>
              <a:spcAft>
                <a:spcPts val="0"/>
              </a:spcAft>
              <a:buClr>
                <a:schemeClr val="tx2">
                  <a:lumMod val="75000"/>
                </a:schemeClr>
              </a:buClr>
              <a:buSzPct val="80000"/>
              <a:defRPr/>
            </a:pPr>
            <a:r>
              <a:rPr kumimoji="0" lang="ko-KR" altLang="en-US" sz="1300" b="1" spc="-30" dirty="0">
                <a:latin typeface="+mn-ea"/>
                <a:ea typeface="+mn-ea"/>
              </a:rPr>
              <a:t>김대리의 사무실 일상은 어떠한가</a:t>
            </a:r>
            <a:r>
              <a:rPr kumimoji="0" lang="en-US" altLang="ko-KR" sz="1300" b="1" spc="-30" dirty="0">
                <a:latin typeface="+mn-ea"/>
                <a:ea typeface="+mn-ea"/>
              </a:rPr>
              <a:t>?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4341" y="1903644"/>
            <a:ext cx="2983329" cy="150917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30" y="1884650"/>
            <a:ext cx="2914650" cy="152816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9679" y="1884650"/>
            <a:ext cx="2968263" cy="155081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31" y="3521282"/>
            <a:ext cx="2914650" cy="150825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31" y="5099388"/>
            <a:ext cx="2914650" cy="150825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4340" y="5093834"/>
            <a:ext cx="2983330" cy="151936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9679" y="3521282"/>
            <a:ext cx="2968263" cy="150825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4340" y="3517629"/>
            <a:ext cx="2983330" cy="151191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9679" y="5093834"/>
            <a:ext cx="2968263" cy="151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92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리필러를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사용한다면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 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사무환경 이렇게 개선됩니다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.</a:t>
            </a:r>
            <a:endParaRPr kumimoji="0" lang="ko-KR" altLang="en-US" sz="2100" b="1" spc="-30" dirty="0">
              <a:solidFill>
                <a:srgbClr val="1428A0"/>
              </a:solidFill>
              <a:latin typeface="맑은 고딕"/>
              <a:ea typeface="맑은 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1400" y="3236642"/>
            <a:ext cx="2874324" cy="1653371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97" y="1628850"/>
            <a:ext cx="3140864" cy="153422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8898" y="1628850"/>
            <a:ext cx="2896826" cy="153422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97" y="3236642"/>
            <a:ext cx="3140864" cy="1653371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5327" y="3236641"/>
            <a:ext cx="2941013" cy="1653371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97" y="4963587"/>
            <a:ext cx="3140864" cy="1653371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5327" y="4963582"/>
            <a:ext cx="2941013" cy="171171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5327" y="1628851"/>
            <a:ext cx="2941013" cy="1534220"/>
          </a:xfrm>
          <a:prstGeom prst="rect">
            <a:avLst/>
          </a:prstGeom>
        </p:spPr>
      </p:pic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10083782" y="3090344"/>
            <a:ext cx="3670430" cy="237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73EDC7D4-3561-46D7-9246-401CD9B2DAF0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1400" y="4963582"/>
            <a:ext cx="2874324" cy="1711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7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리필러를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사용한다면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 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사무환경 이렇게 개선됩니다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.</a:t>
            </a:r>
            <a:endParaRPr kumimoji="0" lang="ko-KR" altLang="en-US" sz="2100" b="1" spc="-30" dirty="0">
              <a:solidFill>
                <a:srgbClr val="1428A0"/>
              </a:solidFill>
              <a:latin typeface="맑은 고딕"/>
              <a:ea typeface="맑은 고딕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10083782" y="3090344"/>
            <a:ext cx="3670430" cy="237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6F0BE0C9-8053-4798-BA7F-7888320005C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022" y="1662841"/>
            <a:ext cx="4083841" cy="2451960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8753" y="1662841"/>
            <a:ext cx="4119527" cy="2451960"/>
          </a:xfrm>
          <a:prstGeom prst="rect">
            <a:avLst/>
          </a:prstGeom>
        </p:spPr>
      </p:pic>
      <p:pic>
        <p:nvPicPr>
          <p:cNvPr id="2049" name="_x412398936" descr="EMB0000337c5bf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022" y="4211535"/>
            <a:ext cx="4083841" cy="245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73EDC7D4-3561-46D7-9246-401CD9B2DAF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8754" y="4211535"/>
            <a:ext cx="4119526" cy="245196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1022" y="3864769"/>
            <a:ext cx="4083841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D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사무실 환경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8753" y="3864769"/>
            <a:ext cx="4119527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C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사무실 환경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021" y="6413463"/>
            <a:ext cx="4083841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H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사무실 환경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8753" y="6413463"/>
            <a:ext cx="4119527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D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사의 사무실 환경</a:t>
            </a:r>
          </a:p>
        </p:txBody>
      </p:sp>
    </p:spTree>
    <p:extLst>
      <p:ext uri="{BB962C8B-B14F-4D97-AF65-F5344CB8AC3E}">
        <p14:creationId xmlns:p14="http://schemas.microsoft.com/office/powerpoint/2010/main" val="1829034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176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리필러를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왜 사용하여야 하는가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005" y="1685118"/>
            <a:ext cx="26839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  <a:ea typeface="문체부 제목 돋음체" panose="020B0609000101010101" pitchFamily="49" charset="-127"/>
              </a:rPr>
              <a:t>A4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  <a:ea typeface="문체부 제목 돋음체" panose="020B0609000101010101" pitchFamily="49" charset="-127"/>
              </a:rPr>
              <a:t>용지 자동 관리 시스템</a:t>
            </a:r>
            <a:endParaRPr lang="en-US" altLang="ko-KR" sz="1400" dirty="0">
              <a:solidFill>
                <a:schemeClr val="bg2">
                  <a:lumMod val="50000"/>
                </a:schemeClr>
              </a:solidFill>
              <a:ea typeface="문체부 제목 돋음체" panose="020B0609000101010101" pitchFamily="49" charset="-127"/>
            </a:endParaRPr>
          </a:p>
          <a:p>
            <a:r>
              <a:rPr lang="en-US" altLang="ko-KR" sz="2000" b="1" dirty="0"/>
              <a:t>A4-Refiller</a:t>
            </a:r>
            <a:endParaRPr lang="ko-KR" altLang="en-US" sz="2000" b="1" dirty="0"/>
          </a:p>
        </p:txBody>
      </p:sp>
      <p:cxnSp>
        <p:nvCxnSpPr>
          <p:cNvPr id="12" name="직선 연결선 11"/>
          <p:cNvCxnSpPr/>
          <p:nvPr/>
        </p:nvCxnSpPr>
        <p:spPr>
          <a:xfrm flipH="1">
            <a:off x="362859" y="2350334"/>
            <a:ext cx="9409791" cy="0"/>
          </a:xfrm>
          <a:prstGeom prst="line">
            <a:avLst/>
          </a:prstGeom>
          <a:ln w="28575">
            <a:solidFill>
              <a:srgbClr val="FF7F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1785787" y="2832446"/>
            <a:ext cx="3281967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5120" indent="-32512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문체부 제목 돋음체" panose="020B0609000101010101" pitchFamily="49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현행보다 경제성 및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생산성 향상</a:t>
            </a:r>
            <a:endParaRPr lang="en-US" altLang="ko-KR" sz="1200" kern="0" dirty="0">
              <a:solidFill>
                <a:schemeClr val="tx1">
                  <a:lumMod val="75000"/>
                  <a:lumOff val="25000"/>
                </a:schemeClr>
              </a:solidFill>
              <a:ea typeface="HY견고딕" panose="02030600000101010101" pitchFamily="18" charset="-127"/>
            </a:endParaRPr>
          </a:p>
          <a:p>
            <a:pPr marL="325120" indent="-32512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문체부 제목 돋음체" panose="020B0609000101010101" pitchFamily="49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업무 효율화 및 핵심 업무 집중 향상</a:t>
            </a:r>
          </a:p>
          <a:p>
            <a:pPr marL="325120" indent="-32512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문체부 제목 돋음체" panose="020B0609000101010101" pitchFamily="49" charset="-127"/>
              </a:rPr>
              <a:t>• 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문체부 제목 돋음체" panose="020B0609000101010101" pitchFamily="49" charset="-127"/>
              </a:rPr>
              <a:t>A4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용지 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8,500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매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(3.7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박스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)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적재</a:t>
            </a:r>
          </a:p>
          <a:p>
            <a:pPr marL="325120" marR="0" indent="-325120" algn="di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• 7,500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매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(3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박스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)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단위 자동주문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/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배송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/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공급</a:t>
            </a:r>
          </a:p>
          <a:p>
            <a:pPr marL="325120" marR="0" indent="-32512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모바일 및 </a:t>
            </a:r>
            <a:r>
              <a:rPr lang="en-US" altLang="ko-KR" sz="12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IoT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기술 활용 자동주문</a:t>
            </a:r>
          </a:p>
          <a:p>
            <a:pPr marL="325120" marR="0" indent="-32512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자동채움 서비스 제공</a:t>
            </a:r>
          </a:p>
          <a:p>
            <a:pPr marL="325120" marR="0" indent="-32512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용지사용량 </a:t>
            </a:r>
            <a:r>
              <a:rPr lang="ko-KR" altLang="en-US" sz="12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자동체크</a:t>
            </a:r>
            <a:endParaRPr lang="ko-KR" alt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HY견고딕" panose="02030600000101010101" pitchFamily="18" charset="-127"/>
            </a:endParaRPr>
          </a:p>
          <a:p>
            <a:pPr marL="324000" marR="0" indent="-3240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• 6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HY견고딕" panose="02030600000101010101" pitchFamily="18" charset="-127"/>
              </a:rPr>
              <a:t>개 특허출원 중</a:t>
            </a:r>
            <a:endParaRPr lang="en-US" altLang="ko-KR" sz="1200" kern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HY견고딕" panose="02030600000101010101" pitchFamily="18" charset="-127"/>
            </a:endParaRPr>
          </a:p>
          <a:p>
            <a:pPr marL="324000" indent="-3240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산재예방 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( </a:t>
            </a:r>
            <a:r>
              <a:rPr lang="ko-KR" altLang="en-US" sz="1200" kern="0" dirty="0" err="1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중량물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 </a:t>
            </a:r>
            <a:r>
              <a:rPr lang="ko-KR" altLang="en-US" sz="1200" kern="0" dirty="0" err="1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운산시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 발생되는 </a:t>
            </a:r>
            <a:endParaRPr lang="en-US" altLang="ko-KR" sz="1200" kern="0" dirty="0">
              <a:solidFill>
                <a:schemeClr val="tx1">
                  <a:lumMod val="75000"/>
                  <a:lumOff val="25000"/>
                </a:schemeClr>
              </a:solidFill>
              <a:ea typeface="HY견고딕" panose="02030600000101010101" pitchFamily="18" charset="-127"/>
            </a:endParaRPr>
          </a:p>
          <a:p>
            <a:pPr marL="324000" indent="-3240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 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각종 부상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,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포장 해체 시 부상 등 </a:t>
            </a: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)</a:t>
            </a:r>
          </a:p>
          <a:p>
            <a:pPr marL="324000" indent="-3240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• </a:t>
            </a:r>
            <a:r>
              <a:rPr lang="ko-KR" altLang="en-US" sz="1200" kern="0" dirty="0">
                <a:solidFill>
                  <a:schemeClr val="tx1">
                    <a:lumMod val="75000"/>
                    <a:lumOff val="25000"/>
                  </a:schemeClr>
                </a:solidFill>
                <a:ea typeface="HY견고딕" panose="02030600000101010101" pitchFamily="18" charset="-127"/>
              </a:rPr>
              <a:t>벤처나라 우수상품 등록 중</a:t>
            </a:r>
            <a:endParaRPr lang="en-US" altLang="ko-KR" sz="1200" kern="0" dirty="0">
              <a:solidFill>
                <a:schemeClr val="tx1">
                  <a:lumMod val="75000"/>
                  <a:lumOff val="25000"/>
                </a:schemeClr>
              </a:solidFill>
              <a:ea typeface="HY견고딕" panose="02030600000101010101" pitchFamily="18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 flipH="1">
            <a:off x="0" y="2399998"/>
            <a:ext cx="1693550" cy="4249429"/>
            <a:chOff x="8566911" y="1044994"/>
            <a:chExt cx="2919848" cy="4219575"/>
          </a:xfrm>
        </p:grpSpPr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00709" y="1044994"/>
              <a:ext cx="2686050" cy="4219575"/>
            </a:xfrm>
            <a:prstGeom prst="rect">
              <a:avLst/>
            </a:prstGeom>
          </p:spPr>
        </p:pic>
        <p:sp>
          <p:nvSpPr>
            <p:cNvPr id="20" name="직사각형 19"/>
            <p:cNvSpPr/>
            <p:nvPr/>
          </p:nvSpPr>
          <p:spPr>
            <a:xfrm>
              <a:off x="8566911" y="4627111"/>
              <a:ext cx="683339" cy="2513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1" name="그림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311" y="2747401"/>
            <a:ext cx="1089543" cy="3627078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4125" y="1561848"/>
            <a:ext cx="2660582" cy="2149891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6F0BE0C9-8053-4798-BA7F-7888320005C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4236" y="3402444"/>
            <a:ext cx="3027640" cy="208033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0541" y="4755536"/>
            <a:ext cx="1784628" cy="189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10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리필러의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비용 절감 효과는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</a:t>
            </a:r>
          </a:p>
        </p:txBody>
      </p:sp>
      <p:grpSp>
        <p:nvGrpSpPr>
          <p:cNvPr id="18" name="그룹 17"/>
          <p:cNvGrpSpPr/>
          <p:nvPr/>
        </p:nvGrpSpPr>
        <p:grpSpPr>
          <a:xfrm flipH="1">
            <a:off x="0" y="2399998"/>
            <a:ext cx="1693550" cy="4249429"/>
            <a:chOff x="8566911" y="1044994"/>
            <a:chExt cx="2919848" cy="4219575"/>
          </a:xfrm>
        </p:grpSpPr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00709" y="1044994"/>
              <a:ext cx="2686050" cy="4219575"/>
            </a:xfrm>
            <a:prstGeom prst="rect">
              <a:avLst/>
            </a:prstGeom>
          </p:spPr>
        </p:pic>
        <p:sp>
          <p:nvSpPr>
            <p:cNvPr id="20" name="직사각형 19"/>
            <p:cNvSpPr/>
            <p:nvPr/>
          </p:nvSpPr>
          <p:spPr>
            <a:xfrm>
              <a:off x="8566911" y="4627111"/>
              <a:ext cx="683339" cy="2513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61322200" descr="EMB000027a4192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353" y="1871003"/>
            <a:ext cx="9433195" cy="4705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81353" y="1509883"/>
            <a:ext cx="4083841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A4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용지 비용 절감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824917" y="5783552"/>
            <a:ext cx="865163" cy="7438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320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리필러의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비용 절감 효과는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</a:t>
            </a:r>
          </a:p>
        </p:txBody>
      </p:sp>
      <p:grpSp>
        <p:nvGrpSpPr>
          <p:cNvPr id="18" name="그룹 17"/>
          <p:cNvGrpSpPr/>
          <p:nvPr/>
        </p:nvGrpSpPr>
        <p:grpSpPr>
          <a:xfrm flipH="1">
            <a:off x="0" y="2399998"/>
            <a:ext cx="1693550" cy="4249429"/>
            <a:chOff x="8566911" y="1044994"/>
            <a:chExt cx="2919848" cy="4219575"/>
          </a:xfrm>
        </p:grpSpPr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00709" y="1044994"/>
              <a:ext cx="2686050" cy="4219575"/>
            </a:xfrm>
            <a:prstGeom prst="rect">
              <a:avLst/>
            </a:prstGeom>
          </p:spPr>
        </p:pic>
        <p:sp>
          <p:nvSpPr>
            <p:cNvPr id="20" name="직사각형 19"/>
            <p:cNvSpPr/>
            <p:nvPr/>
          </p:nvSpPr>
          <p:spPr>
            <a:xfrm>
              <a:off x="8566911" y="4627111"/>
              <a:ext cx="683339" cy="2513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281353" y="1509883"/>
            <a:ext cx="4083841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A4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용지 주문</a:t>
            </a:r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관리에 의한 인건비 절감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160966104" descr="EMB000027a4192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6860" y="1759915"/>
            <a:ext cx="8938268" cy="488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8532055" y="5929531"/>
            <a:ext cx="793073" cy="6819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020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6">
            <a:extLst>
              <a:ext uri="{FF2B5EF4-FFF2-40B4-BE49-F238E27FC236}">
                <a16:creationId xmlns:a16="http://schemas.microsoft.com/office/drawing/2014/main" id="{D8A95A82-198B-49FA-8E11-31D80045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744542"/>
            <a:ext cx="8686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1600" b="1" dirty="0">
                <a:solidFill>
                  <a:srgbClr val="007AC2"/>
                </a:solidFill>
                <a:latin typeface="+mn-ea"/>
                <a:ea typeface="+mn-ea"/>
              </a:rPr>
              <a:t>A4-</a:t>
            </a:r>
            <a:r>
              <a:rPr kumimoji="0" lang="ko-KR" altLang="en-US" sz="1600" b="1" dirty="0" err="1">
                <a:solidFill>
                  <a:srgbClr val="007AC2"/>
                </a:solidFill>
                <a:latin typeface="+mn-ea"/>
                <a:ea typeface="+mn-ea"/>
              </a:rPr>
              <a:t>리필러</a:t>
            </a:r>
            <a:r>
              <a:rPr kumimoji="0" lang="ko-KR" altLang="en-US" sz="1600" b="1" dirty="0">
                <a:solidFill>
                  <a:srgbClr val="007AC2"/>
                </a:solidFill>
                <a:latin typeface="+mn-ea"/>
                <a:ea typeface="+mn-ea"/>
              </a:rPr>
              <a:t> 서비스 및 장점  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B53D489-E577-41DD-AC9F-DBB026C6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7" y="1062068"/>
            <a:ext cx="8686800" cy="4478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33CC"/>
              </a:buClr>
              <a:buSzPct val="50000"/>
              <a:defRPr/>
            </a:pP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A4-</a:t>
            </a:r>
            <a:r>
              <a:rPr kumimoji="0" lang="ko-KR" altLang="en-US" sz="2100" b="1" spc="-30" dirty="0" err="1">
                <a:solidFill>
                  <a:srgbClr val="1428A0"/>
                </a:solidFill>
                <a:latin typeface="맑은 고딕"/>
                <a:ea typeface="맑은 고딕"/>
              </a:rPr>
              <a:t>리필러의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비용 절감 효과는</a:t>
            </a:r>
            <a:r>
              <a:rPr kumimoji="0" lang="en-US" altLang="ko-KR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?</a:t>
            </a:r>
            <a:r>
              <a:rPr kumimoji="0" lang="ko-KR" altLang="en-US" sz="2100" b="1" spc="-30" dirty="0">
                <a:solidFill>
                  <a:srgbClr val="1428A0"/>
                </a:solidFill>
                <a:latin typeface="맑은 고딕"/>
                <a:ea typeface="맑은 고딕"/>
              </a:rPr>
              <a:t> </a:t>
            </a:r>
          </a:p>
        </p:txBody>
      </p:sp>
      <p:grpSp>
        <p:nvGrpSpPr>
          <p:cNvPr id="18" name="그룹 17"/>
          <p:cNvGrpSpPr/>
          <p:nvPr/>
        </p:nvGrpSpPr>
        <p:grpSpPr>
          <a:xfrm flipH="1">
            <a:off x="0" y="2399998"/>
            <a:ext cx="1693550" cy="4249429"/>
            <a:chOff x="8566911" y="1044994"/>
            <a:chExt cx="2919848" cy="4219575"/>
          </a:xfrm>
        </p:grpSpPr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800709" y="1044994"/>
              <a:ext cx="2686050" cy="4219575"/>
            </a:xfrm>
            <a:prstGeom prst="rect">
              <a:avLst/>
            </a:prstGeom>
          </p:spPr>
        </p:pic>
        <p:sp>
          <p:nvSpPr>
            <p:cNvPr id="20" name="직사각형 19"/>
            <p:cNvSpPr/>
            <p:nvPr/>
          </p:nvSpPr>
          <p:spPr>
            <a:xfrm>
              <a:off x="8566911" y="4627111"/>
              <a:ext cx="683339" cy="2513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281353" y="1509883"/>
            <a:ext cx="4083841" cy="25003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noAutofit/>
          </a:bodyPr>
          <a:lstStyle/>
          <a:p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A4</a:t>
            </a:r>
            <a:r>
              <a:rPr lang="ko-KR" altLang="en-US" sz="12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리필러와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A4</a:t>
            </a:r>
            <a:r>
              <a:rPr lang="ko-KR" altLang="en-US" sz="1200" dirty="0">
                <a:latin typeface="HY견고딕" panose="02030600000101010101" pitchFamily="18" charset="-127"/>
                <a:ea typeface="HY견고딕" panose="02030600000101010101" pitchFamily="18" charset="-127"/>
              </a:rPr>
              <a:t>용지에 의한 총 절약 비용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097" name="_x162986768" descr="EMB000027a4193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64" y="1921692"/>
            <a:ext cx="9405871" cy="322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8723721" y="3425483"/>
            <a:ext cx="793073" cy="14489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8407521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15086</TotalTime>
  <Words>234</Words>
  <Application>Microsoft Office PowerPoint</Application>
  <PresentationFormat>A4 용지(210x297mm)</PresentationFormat>
  <Paragraphs>42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10</vt:i4>
      </vt:variant>
      <vt:variant>
        <vt:lpstr>슬라이드 제목</vt:lpstr>
      </vt:variant>
      <vt:variant>
        <vt:i4>9</vt:i4>
      </vt:variant>
    </vt:vector>
  </HeadingPairs>
  <TitlesOfParts>
    <vt:vector size="22" baseType="lpstr">
      <vt:lpstr>HY견고딕</vt:lpstr>
      <vt:lpstr>맑은 고딕</vt:lpstr>
      <vt:lpstr>Arial</vt:lpstr>
      <vt:lpstr>디자인 사용자 지정</vt:lpstr>
      <vt:lpstr>1_디자인 사용자 지정</vt:lpstr>
      <vt:lpstr>2_디자인 사용자 지정</vt:lpstr>
      <vt:lpstr>3_디자인 사용자 지정</vt:lpstr>
      <vt:lpstr>4_디자인 사용자 지정</vt:lpstr>
      <vt:lpstr>8_디자인 사용자 지정</vt:lpstr>
      <vt:lpstr>5_디자인 사용자 지정</vt:lpstr>
      <vt:lpstr>6_디자인 사용자 지정</vt:lpstr>
      <vt:lpstr>7_디자인 사용자 지정</vt:lpstr>
      <vt:lpstr>9_디자인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김봉근/B2B PM2그룹(한국_B2B)/Senior Professional/삼성전자</dc:creator>
  <cp:lastModifiedBy>user6</cp:lastModifiedBy>
  <cp:revision>1170</cp:revision>
  <cp:lastPrinted>2020-11-12T23:24:50Z</cp:lastPrinted>
  <dcterms:created xsi:type="dcterms:W3CDTF">2016-02-02T04:42:17Z</dcterms:created>
  <dcterms:modified xsi:type="dcterms:W3CDTF">2020-11-13T04:48:14Z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D:\01.업무파일\이전업무파일\04.제안서,사양서,인증서\#제안서리뉴얼\3.통합제안서(출력관리+출력보안)\완료_[제안서]프린팅솔루션_MPS PSS.ppt</vt:lpwstr>
  </property>
</Properties>
</file>